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74" r:id="rId2"/>
  </p:sldMasterIdLst>
  <p:notesMasterIdLst>
    <p:notesMasterId r:id="rId19"/>
  </p:notesMasterIdLst>
  <p:sldIdLst>
    <p:sldId id="290" r:id="rId3"/>
    <p:sldId id="291" r:id="rId4"/>
    <p:sldId id="292" r:id="rId5"/>
    <p:sldId id="294" r:id="rId6"/>
    <p:sldId id="293" r:id="rId7"/>
    <p:sldId id="296" r:id="rId8"/>
    <p:sldId id="320" r:id="rId9"/>
    <p:sldId id="321" r:id="rId10"/>
    <p:sldId id="322" r:id="rId11"/>
    <p:sldId id="323" r:id="rId12"/>
    <p:sldId id="265" r:id="rId13"/>
    <p:sldId id="324" r:id="rId14"/>
    <p:sldId id="328" r:id="rId15"/>
    <p:sldId id="326" r:id="rId16"/>
    <p:sldId id="327" r:id="rId17"/>
    <p:sldId id="295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9900"/>
    <a:srgbClr val="B15407"/>
    <a:srgbClr val="FFFFFF"/>
    <a:srgbClr val="251569"/>
    <a:srgbClr val="FFCC00"/>
    <a:srgbClr val="FF9966"/>
    <a:srgbClr val="E6DCB8"/>
    <a:srgbClr val="FF9F9F"/>
    <a:srgbClr val="FF575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537" autoAdjust="0"/>
    <p:restoredTop sz="93396" autoAdjust="0"/>
  </p:normalViewPr>
  <p:slideViewPr>
    <p:cSldViewPr>
      <p:cViewPr varScale="1">
        <p:scale>
          <a:sx n="68" d="100"/>
          <a:sy n="68" d="100"/>
        </p:scale>
        <p:origin x="-156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DDE8305-4151-4AC9-94C2-C5D50A5EF37F}" type="datetimeFigureOut">
              <a:rPr lang="en-US"/>
              <a:pPr>
                <a:defRPr/>
              </a:pPr>
              <a:t>3/23/2023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A3BD3CC-9F97-41F3-B7A7-2E462AA51E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80060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591323-8EA3-45E9-9FAA-41942038D117}" type="slidenum">
              <a:rPr lang="ru-RU"/>
              <a:pPr/>
              <a:t>1</a:t>
            </a:fld>
            <a:endParaRPr lang="ru-RU"/>
          </a:p>
        </p:txBody>
      </p:sp>
      <p:sp>
        <p:nvSpPr>
          <p:cNvPr id="6146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65263" y="769938"/>
            <a:ext cx="3925887" cy="2943225"/>
          </a:xfrm>
          <a:ln/>
        </p:spPr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52463" y="4002088"/>
            <a:ext cx="5551487" cy="431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807626-ADCC-431B-B432-4A076183C4B9}" type="slidenum">
              <a:rPr lang="ru-RU"/>
              <a:pPr/>
              <a:t>3</a:t>
            </a:fld>
            <a:endParaRPr lang="ru-RU"/>
          </a:p>
        </p:txBody>
      </p:sp>
      <p:sp>
        <p:nvSpPr>
          <p:cNvPr id="8194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65263" y="769938"/>
            <a:ext cx="3925887" cy="2943225"/>
          </a:xfrm>
          <a:ln/>
        </p:spPr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652463" y="4002088"/>
            <a:ext cx="5551487" cy="431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4F51BE-95FD-4600-801F-87C275E63BA3}" type="slidenum">
              <a:rPr lang="ru-RU"/>
              <a:pPr/>
              <a:t>4</a:t>
            </a:fld>
            <a:endParaRPr lang="ru-RU"/>
          </a:p>
        </p:txBody>
      </p:sp>
      <p:sp>
        <p:nvSpPr>
          <p:cNvPr id="14338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65263" y="769938"/>
            <a:ext cx="3925887" cy="2943225"/>
          </a:xfrm>
          <a:ln/>
        </p:spPr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652463" y="4002088"/>
            <a:ext cx="5551487" cy="431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C6B499-1663-4F4E-8E09-50DA30EE3918}" type="slidenum">
              <a:rPr lang="ru-RU"/>
              <a:pPr/>
              <a:t>5</a:t>
            </a:fld>
            <a:endParaRPr lang="ru-RU"/>
          </a:p>
        </p:txBody>
      </p:sp>
      <p:sp>
        <p:nvSpPr>
          <p:cNvPr id="17410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2531" name="Header Placeholder 3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>
              <a:cs typeface="Arial" charset="0"/>
            </a:endParaRPr>
          </a:p>
        </p:txBody>
      </p:sp>
      <p:sp>
        <p:nvSpPr>
          <p:cNvPr id="22532" name="Date Placeholder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D050F-4AEB-4D2A-94E1-9FB3D5ADB4E6}" type="datetime8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3/23/2023 11:31 AM</a:t>
            </a:fld>
            <a:endParaRPr lang="en-US">
              <a:cs typeface="Arial" charset="0"/>
            </a:endParaRPr>
          </a:p>
        </p:txBody>
      </p:sp>
      <p:sp>
        <p:nvSpPr>
          <p:cNvPr id="22533" name="Footer Placeholder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  <a:cs typeface="Arial" charset="0"/>
              </a:rPr>
              <a:t>© Корпорация Майкрософт (Microsoft Corporation), 2007. Все права защищены. Microsoft, Windows, Windows Vista и другие названия продуктов являются или могут являться зарегистрированными товарными знаками и/или товарными знаками в США и/или других странах.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  <a:cs typeface="Arial" charset="0"/>
              </a:rPr>
              <a:t>Информация приведена в этом документе только в демонстрационных целях и не отражает точку зрения представителей корпорации Майкрософт на момент составления данной презентации.  Поскольку корпорация Майкрософт вынуждена учитывать меняющиеся рыночные условия, она не гарантирует точность информации, указанной после составления этой презентации, а также не берет на себя подобной обязанности.  </a:t>
            </a:r>
            <a:br>
              <a:rPr lang="en-US" smtClean="0">
                <a:solidFill>
                  <a:srgbClr val="000000"/>
                </a:solidFill>
                <a:cs typeface="Arial" charset="0"/>
              </a:rPr>
            </a:br>
            <a:r>
              <a:rPr lang="en-US" smtClean="0">
                <a:solidFill>
                  <a:srgbClr val="000000"/>
                </a:solidFill>
                <a:cs typeface="Arial" charset="0"/>
              </a:rPr>
              <a:t>КОРПОРАЦИЯ МАЙКРОСОФТ НЕ ДАЕТ НИКАКИХ ЯВНЫХ, ПОДРАЗУМЕВАЕМЫХ ИЛИ ЗАКРЕПЛЕННЫХ ЗАКОНОДАТЕЛЬСТВОМ ГАРАНТИЙ В ОТНОШЕНИИ СВЕДЕНИЙ ИЗ ЭТОЙ ПРЕЗЕНТАЦИИ.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>
              <a:cs typeface="Arial" charset="0"/>
            </a:endParaRPr>
          </a:p>
        </p:txBody>
      </p:sp>
      <p:sp>
        <p:nvSpPr>
          <p:cNvPr id="22534" name="Slide Number Placeholder 6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51DFF-B475-463D-A9C5-9F2FF34E020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Header Placeholder 3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>
              <a:cs typeface="Arial" charset="0"/>
            </a:endParaRPr>
          </a:p>
        </p:txBody>
      </p:sp>
      <p:sp>
        <p:nvSpPr>
          <p:cNvPr id="29700" name="Date Placeholder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7491D9-7D15-4743-8A18-E4BA8E3A7CB0}" type="datetime8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3/23/2023 11:31 AM</a:t>
            </a:fld>
            <a:endParaRPr lang="en-US">
              <a:cs typeface="Arial" charset="0"/>
            </a:endParaRPr>
          </a:p>
        </p:txBody>
      </p:sp>
      <p:sp>
        <p:nvSpPr>
          <p:cNvPr id="29701" name="Footer Placeholder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  <a:cs typeface="Arial" charset="0"/>
              </a:rPr>
              <a:t>© Корпорация Майкрософт (Microsoft Corporation), 2007. Все права защищены. Microsoft, Windows, Windows Vista и другие названия продуктов являются или могут являться зарегистрированными товарными знаками и/или товарными знаками в США и/или других странах.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  <a:cs typeface="Arial" charset="0"/>
              </a:rPr>
              <a:t>Информация приведена в этом документе только в демонстрационных целях и не отражает точку зрения представителей корпорации Майкрософт на момент составления данной презентации.  Поскольку корпорация Майкрософт вынуждена учитывать меняющиеся рыночные условия, она не гарантирует точность информации, указанной после составления этой презентации, а также не берет на себя подобной обязанности.  </a:t>
            </a:r>
            <a:br>
              <a:rPr lang="en-US" smtClean="0">
                <a:solidFill>
                  <a:srgbClr val="000000"/>
                </a:solidFill>
                <a:cs typeface="Arial" charset="0"/>
              </a:rPr>
            </a:br>
            <a:r>
              <a:rPr lang="en-US" smtClean="0">
                <a:solidFill>
                  <a:srgbClr val="000000"/>
                </a:solidFill>
                <a:cs typeface="Arial" charset="0"/>
              </a:rPr>
              <a:t>КОРПОРАЦИЯ МАЙКРОСОФТ НЕ ДАЕТ НИКАКИХ ЯВНЫХ, ПОДРАЗУМЕВАЕМЫХ ИЛИ ЗАКРЕПЛЕННЫХ ЗАКОНОДАТЕЛЬСТВОМ ГАРАНТИЙ В ОТНОШЕНИИ СВЕДЕНИЙ ИЗ ЭТОЙ ПРЕЗЕНТАЦИИ.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>
              <a:cs typeface="Arial" charset="0"/>
            </a:endParaRPr>
          </a:p>
        </p:txBody>
      </p:sp>
      <p:sp>
        <p:nvSpPr>
          <p:cNvPr id="29702" name="Slide Number Placeholder 6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89A9D9-D705-4E28-B4D0-3836884A0DA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2F2EBD-8021-4ACD-AF87-41258DD9117D}" type="slidenum">
              <a:rPr lang="ru-RU"/>
              <a:pPr/>
              <a:t>16</a:t>
            </a:fld>
            <a:endParaRPr lang="ru-RU"/>
          </a:p>
        </p:txBody>
      </p:sp>
      <p:sp>
        <p:nvSpPr>
          <p:cNvPr id="33794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722049" y="2355850"/>
            <a:ext cx="7690114" cy="1384994"/>
          </a:xfrm>
        </p:spPr>
        <p:txBody>
          <a:bodyPr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0" i="1" u="none" strike="noStrike" kern="0" cap="none" spc="-150" normalizeH="0" baseline="0" noProof="0" dirty="0" smtClean="0">
                <a:ln w="3175">
                  <a:noFill/>
                </a:ln>
                <a:gradFill flip="none" rotWithShape="1">
                  <a:gsLst>
                    <a:gs pos="0">
                      <a:schemeClr val="tx1">
                        <a:lumMod val="65000"/>
                      </a:schemeClr>
                    </a:gs>
                    <a:gs pos="50000">
                      <a:schemeClr val="tx1"/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+mn-lt"/>
                <a:ea typeface="+mn-ea"/>
                <a:cs typeface="Arial" charset="0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lIns="152394" tIns="76197" rIns="152394" bIns="76197" anchor="b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722049" y="2355850"/>
            <a:ext cx="7690114" cy="1384994"/>
          </a:xfrm>
        </p:spPr>
        <p:txBody>
          <a:bodyPr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0" i="1" u="none" strike="noStrike" kern="0" cap="none" spc="-150" normalizeH="0" baseline="0" noProof="0" dirty="0" smtClean="0">
                <a:ln w="3175">
                  <a:noFill/>
                </a:ln>
                <a:gradFill flip="none" rotWithShape="1">
                  <a:gsLst>
                    <a:gs pos="0">
                      <a:schemeClr val="tx1">
                        <a:lumMod val="65000"/>
                      </a:schemeClr>
                    </a:gs>
                    <a:gs pos="50000">
                      <a:schemeClr val="tx1"/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+mn-lt"/>
                <a:ea typeface="+mn-ea"/>
                <a:cs typeface="Arial" charset="0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51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381000" y="1412875"/>
            <a:ext cx="8382000" cy="2135188"/>
          </a:xfrm>
        </p:spPr>
        <p:txBody>
          <a:bodyPr/>
          <a:lstStyle/>
          <a:p>
            <a:pPr lvl="0"/>
            <a:endParaRPr lang="ru-RU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9" r:id="rId10"/>
    <p:sldLayoutId id="2147483690" r:id="rId11"/>
    <p:sldLayoutId id="2147483686" r:id="rId12"/>
    <p:sldLayoutId id="2147483687" r:id="rId13"/>
  </p:sldLayoutIdLst>
  <p:transition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6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7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5364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1905000"/>
            <a:ext cx="8040687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25" dirty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charset="0"/>
        <a:buChar char="•"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175" indent="-63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charset="0"/>
        <a:buChar char="–"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0413" indent="-63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charset="0"/>
        <a:buChar char="•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3788" indent="63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charset="0"/>
        <a:buChar char="–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5575" indent="40322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charset="0"/>
        <a:buChar char="»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source=wiz&amp;fp=2&amp;img_url=http://www.spros-saratov.ru/images/news/5882.jpg&amp;p=2&amp;text=%D1%84%D0%BE%D1%82%D0%BE%20%D0%B4%D0%BE%D1%85%D0%BE%D0%B4%D1%8B&amp;noreask=1&amp;pos=73&amp;lr=20&amp;rpt=simage&amp;nojs=1" TargetMode="External"/><Relationship Id="rId3" Type="http://schemas.openxmlformats.org/officeDocument/2006/relationships/image" Target="../media/image17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source=wiz&amp;fp=1&amp;img_url=http://dp.ric.ua/uploads/posts/2009-12/1262090558_48691_view.jpg&amp;p=1&amp;text=%D1%84%D0%BE%D1%82%D0%BE%20%D0%B4%D0%BE%D1%85%D0%BE%D0%B4%D1%8B&amp;noreask=1&amp;pos=33&amp;lr=20&amp;rpt=simage&amp;nojs=1" TargetMode="External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324975" cy="7029450"/>
          </a:xfrm>
          <a:prstGeom prst="rect">
            <a:avLst/>
          </a:prstGeom>
          <a:gradFill rotWithShape="0">
            <a:gsLst>
              <a:gs pos="0">
                <a:srgbClr val="755E46"/>
              </a:gs>
              <a:gs pos="100000">
                <a:srgbClr val="FFCC99"/>
              </a:gs>
            </a:gsLst>
            <a:lin ang="18900000" scaled="1"/>
          </a:gra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24975" cy="6994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813" y="1484313"/>
            <a:ext cx="6192837" cy="1871662"/>
          </a:xfrm>
          <a:prstGeom prst="rect">
            <a:avLst/>
          </a:prstGeom>
          <a:solidFill>
            <a:srgbClr val="FFCC99"/>
          </a:solidFill>
          <a:ln w="9360" cap="sq">
            <a:solidFill>
              <a:srgbClr val="932968"/>
            </a:solidFill>
            <a:miter lim="800000"/>
            <a:headEnd/>
            <a:tailEnd/>
          </a:ln>
          <a:effectLst/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827088" y="5734050"/>
            <a:ext cx="7561262" cy="1007318"/>
          </a:xfrm>
          <a:prstGeom prst="rect">
            <a:avLst/>
          </a:prstGeom>
          <a:solidFill>
            <a:srgbClr val="FFCC99"/>
          </a:solidFill>
          <a:ln w="9360" cap="sq">
            <a:solidFill>
              <a:srgbClr val="932968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icrosoft YaHei" pitchFamily="34" charset="-122"/>
              </a:rPr>
              <a:t>подготовлен на основании </a:t>
            </a:r>
            <a:r>
              <a:rPr lang="ru-RU" sz="2000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icrosoft YaHei" pitchFamily="34" charset="-122"/>
              </a:rPr>
              <a:t>проекта решения об исполнении бюджета </a:t>
            </a:r>
            <a:endParaRPr lang="ru-RU" sz="2000" dirty="0">
              <a:solidFill>
                <a:srgbClr val="996633"/>
              </a:solidFill>
              <a:effectLst>
                <a:outerShdw blurRad="38100" dist="38100" dir="2700000" algn="tl">
                  <a:srgbClr val="000000"/>
                </a:outerShdw>
              </a:effectLst>
              <a:ea typeface="Microsoft YaHei" pitchFamily="34" charset="-122"/>
            </a:endParaRPr>
          </a:p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icrosoft YaHei" pitchFamily="34" charset="-122"/>
              </a:rPr>
              <a:t>муниципального образования «Онежское» </a:t>
            </a:r>
            <a:r>
              <a:rPr lang="ru-RU" sz="2000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icrosoft YaHei" pitchFamily="34" charset="-122"/>
              </a:rPr>
              <a:t>за </a:t>
            </a:r>
            <a:r>
              <a:rPr lang="ru-RU" sz="2000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icrosoft YaHei" pitchFamily="34" charset="-122"/>
              </a:rPr>
              <a:t>2022 </a:t>
            </a:r>
            <a:r>
              <a:rPr lang="ru-RU" sz="2000" dirty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icrosoft YaHei" pitchFamily="34" charset="-122"/>
              </a:rPr>
              <a:t>год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443198"/>
          </a:xfrm>
        </p:spPr>
        <p:txBody>
          <a:bodyPr/>
          <a:lstStyle/>
          <a:p>
            <a:r>
              <a:rPr lang="ru-RU" sz="3200" b="1" dirty="0" smtClean="0">
                <a:solidFill>
                  <a:srgbClr val="B15407"/>
                </a:solidFill>
              </a:rPr>
              <a:t>ИСПОЛНЕНИЕ БЮДЖЕТА ГОРОДСКОГО ПОСЕЛЕНИЯ</a:t>
            </a:r>
            <a:endParaRPr lang="ru-RU" sz="3200" b="1" dirty="0">
              <a:solidFill>
                <a:srgbClr val="B15407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764704"/>
            <a:ext cx="8382000" cy="45719"/>
          </a:xfrm>
        </p:spPr>
        <p:txBody>
          <a:bodyPr/>
          <a:lstStyle/>
          <a:p>
            <a:pPr algn="just">
              <a:buNone/>
            </a:pPr>
            <a:endParaRPr lang="ru-RU" sz="2800" b="1" dirty="0" smtClean="0">
              <a:solidFill>
                <a:srgbClr val="FF9900"/>
              </a:solidFill>
            </a:endParaRPr>
          </a:p>
          <a:p>
            <a:pPr algn="just">
              <a:buNone/>
            </a:pPr>
            <a:endParaRPr lang="ru-RU" sz="2800" b="1" dirty="0">
              <a:solidFill>
                <a:srgbClr val="FF99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124744"/>
            <a:ext cx="828092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bg2"/>
                </a:solidFill>
              </a:rPr>
              <a:t>ИСПОЛНЕНИЕ БЮДЖЕТА – это процесс сбора и учета доходов и осуществление расходов на основе сводной бюджетной росписи и кассового плана.</a:t>
            </a:r>
          </a:p>
          <a:p>
            <a:pPr algn="just"/>
            <a:endParaRPr lang="ru-RU" dirty="0" smtClean="0">
              <a:solidFill>
                <a:schemeClr val="bg2"/>
              </a:solidFill>
            </a:endParaRPr>
          </a:p>
          <a:p>
            <a:pPr algn="just"/>
            <a:r>
              <a:rPr lang="ru-RU" dirty="0" smtClean="0">
                <a:solidFill>
                  <a:schemeClr val="bg2"/>
                </a:solidFill>
              </a:rPr>
              <a:t>Исполнение бюджета по доходам заключается в обеспечении полного и своевременного поступления в бюджет налогов, сборов, доходов от использования имущества и других обязательных платежей.</a:t>
            </a:r>
          </a:p>
          <a:p>
            <a:pPr algn="just"/>
            <a:endParaRPr lang="ru-RU" dirty="0" smtClean="0">
              <a:solidFill>
                <a:schemeClr val="bg2"/>
              </a:solidFill>
            </a:endParaRPr>
          </a:p>
          <a:p>
            <a:pPr algn="just"/>
            <a:r>
              <a:rPr lang="ru-RU" dirty="0" smtClean="0">
                <a:solidFill>
                  <a:schemeClr val="bg2"/>
                </a:solidFill>
              </a:rPr>
              <a:t>Исполнение бюджета по расходам означает последовательное финансирование мероприятий, предусмотренных решением о бюджете, в пределах утвержденных сумм с целью исполнения принятых муниципальным образованием расходных обязательств.</a:t>
            </a:r>
          </a:p>
          <a:p>
            <a:pPr algn="just"/>
            <a:endParaRPr lang="ru-RU" dirty="0" smtClean="0">
              <a:solidFill>
                <a:schemeClr val="bg2"/>
              </a:solidFill>
            </a:endParaRPr>
          </a:p>
          <a:p>
            <a:pPr algn="just"/>
            <a:r>
              <a:rPr lang="ru-RU" dirty="0" smtClean="0">
                <a:solidFill>
                  <a:schemeClr val="bg2"/>
                </a:solidFill>
              </a:rPr>
              <a:t>Составление и утверждение отчета об исполнении бюджета является важной формой контроля за исполнением бюджета.</a:t>
            </a:r>
          </a:p>
          <a:p>
            <a:pPr algn="just"/>
            <a:endParaRPr lang="ru-RU" dirty="0" smtClean="0">
              <a:solidFill>
                <a:schemeClr val="bg2"/>
              </a:solidFill>
            </a:endParaRPr>
          </a:p>
          <a:p>
            <a:pPr algn="just"/>
            <a:r>
              <a:rPr lang="ru-RU" dirty="0" smtClean="0">
                <a:solidFill>
                  <a:schemeClr val="bg2"/>
                </a:solidFill>
              </a:rPr>
              <a:t>Отчет об исполнении бюджета составляется по всем основным показателям доходов и расходов в установленном порядке с необходимым анализом исполнения доходов и расходования средств.</a:t>
            </a:r>
            <a:endParaRPr lang="ru-RU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5175"/>
            <a:ext cx="9158288" cy="6092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FFCC99"/>
          </a:solidFill>
          <a:ln w="9360" cap="sq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2400" b="1">
                <a:solidFill>
                  <a:srgbClr val="410082"/>
                </a:solidFill>
                <a:ea typeface="Microsoft YaHei" pitchFamily="34" charset="-122"/>
              </a:rPr>
              <a:t>ЧТО ТАКОЕ БЮДЖЕТ?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CE4BE"/>
          </a:solidFill>
          <a:ln w="9360">
            <a:solidFill>
              <a:srgbClr val="3465A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5" name="AutoShape 3"/>
          <p:cNvSpPr>
            <a:spLocks noChangeArrowheads="1"/>
          </p:cNvSpPr>
          <p:nvPr/>
        </p:nvSpPr>
        <p:spPr bwMode="auto">
          <a:xfrm>
            <a:off x="5472113" y="1844674"/>
            <a:ext cx="3421062" cy="2655895"/>
          </a:xfrm>
          <a:prstGeom prst="roundRect">
            <a:avLst>
              <a:gd name="adj" fmla="val 16667"/>
            </a:avLst>
          </a:prstGeom>
          <a:solidFill>
            <a:srgbClr val="FFF0C9"/>
          </a:solidFill>
          <a:ln w="25560" cap="sq">
            <a:solidFill>
              <a:srgbClr val="B07E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b="1" dirty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НЕНАЛОГОВЫЕ ДОХОДЫ:</a:t>
            </a:r>
          </a:p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- доходы от сдачи в аренду земельных участков;</a:t>
            </a:r>
          </a:p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- доходы от сдачи в аренду муниципального имущества;</a:t>
            </a:r>
          </a:p>
          <a:p>
            <a:pPr marL="285750" indent="-285750" algn="ctr" defTabSz="449263">
              <a:buSzPct val="100000"/>
              <a:buFontTx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 smtClean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плата </a:t>
            </a:r>
            <a:r>
              <a:rPr lang="ru-RU" sz="1400" dirty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за наём жилых помещений</a:t>
            </a:r>
            <a:r>
              <a:rPr lang="ru-RU" sz="1400" dirty="0" smtClean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;</a:t>
            </a:r>
          </a:p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 smtClean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- доходы от оказания платных услуг (работ) и компенсации затрат; </a:t>
            </a:r>
            <a:endParaRPr lang="ru-RU" sz="1400" dirty="0">
              <a:solidFill>
                <a:srgbClr val="000000"/>
              </a:solidFill>
              <a:latin typeface="Constantia" pitchFamily="18" charset="0"/>
              <a:ea typeface="Microsoft YaHei" pitchFamily="34" charset="-122"/>
            </a:endParaRPr>
          </a:p>
          <a:p>
            <a:pPr algn="ctr" defTabSz="449263">
              <a:buClr>
                <a:srgbClr val="000000"/>
              </a:buClr>
              <a:buSzPct val="100000"/>
              <a:buFont typeface="Constantia" pitchFamily="18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доходы от продажи </a:t>
            </a:r>
            <a:r>
              <a:rPr lang="ru-RU" sz="1400" dirty="0" smtClean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активов;</a:t>
            </a:r>
          </a:p>
          <a:p>
            <a:pPr algn="ctr" defTabSz="449263">
              <a:buClr>
                <a:srgbClr val="000000"/>
              </a:buClr>
              <a:buSzPct val="100000"/>
              <a:buFont typeface="Constantia" pitchFamily="18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 smtClean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штрафы;</a:t>
            </a:r>
          </a:p>
          <a:p>
            <a:pPr algn="ctr" defTabSz="449263">
              <a:buClr>
                <a:srgbClr val="000000"/>
              </a:buClr>
              <a:buSzPct val="100000"/>
              <a:buFont typeface="Constantia" pitchFamily="18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 smtClean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прочие неналоговые доходы.</a:t>
            </a:r>
            <a:endParaRPr lang="ru-RU" sz="1400" dirty="0">
              <a:solidFill>
                <a:srgbClr val="000000"/>
              </a:solidFill>
              <a:latin typeface="Constantia" pitchFamily="18" charset="0"/>
              <a:ea typeface="Microsoft YaHei" pitchFamily="34" charset="-122"/>
            </a:endParaRPr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179388" y="1844675"/>
            <a:ext cx="3781425" cy="2116138"/>
          </a:xfrm>
          <a:prstGeom prst="roundRect">
            <a:avLst>
              <a:gd name="adj" fmla="val 16667"/>
            </a:avLst>
          </a:prstGeom>
          <a:solidFill>
            <a:srgbClr val="FFF0C9"/>
          </a:solidFill>
          <a:ln w="25560" cap="sq">
            <a:solidFill>
              <a:srgbClr val="B07E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b="1" dirty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НАЛОГОВЫЕ ДОХОДЫ:</a:t>
            </a:r>
          </a:p>
          <a:p>
            <a:pPr algn="ctr" defTabSz="449263">
              <a:buClr>
                <a:srgbClr val="000000"/>
              </a:buClr>
              <a:buSzPct val="100000"/>
              <a:buFont typeface="Constantia" pitchFamily="18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налог на доходы физических лиц;</a:t>
            </a:r>
          </a:p>
          <a:p>
            <a:pPr algn="ctr" defTabSz="449263">
              <a:buClr>
                <a:srgbClr val="000000"/>
              </a:buClr>
              <a:buSzPct val="100000"/>
              <a:buFont typeface="Constantia" pitchFamily="18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 акцизы на нефтепродукты;</a:t>
            </a:r>
          </a:p>
          <a:p>
            <a:pPr algn="ctr" defTabSz="449263">
              <a:buClr>
                <a:srgbClr val="000000"/>
              </a:buClr>
              <a:buSzPct val="100000"/>
              <a:buFont typeface="Constantia" pitchFamily="18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 налог на имущество физических лиц;</a:t>
            </a:r>
          </a:p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- земельный налог;</a:t>
            </a:r>
          </a:p>
          <a:p>
            <a:pPr algn="ctr" defTabSz="449263">
              <a:buSzPct val="100000"/>
              <a:buFontTx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 smtClean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государственная пошлина;</a:t>
            </a:r>
          </a:p>
          <a:p>
            <a:pPr algn="ctr" defTabSz="449263">
              <a:buSzPct val="100000"/>
              <a:buFontTx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 smtClean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задолженность и перерасчеты по отмененным налогам, сборам и иным обязательным платежам.</a:t>
            </a:r>
            <a:endParaRPr lang="ru-RU" sz="1400" dirty="0">
              <a:solidFill>
                <a:srgbClr val="000000"/>
              </a:solidFill>
              <a:latin typeface="Constantia" pitchFamily="18" charset="0"/>
              <a:ea typeface="Microsoft YaHei" pitchFamily="34" charset="-122"/>
            </a:endParaRP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2700338" y="4797425"/>
            <a:ext cx="3924300" cy="1773238"/>
          </a:xfrm>
          <a:prstGeom prst="roundRect">
            <a:avLst>
              <a:gd name="adj" fmla="val 16667"/>
            </a:avLst>
          </a:prstGeom>
          <a:solidFill>
            <a:srgbClr val="FFF0C9"/>
          </a:solidFill>
          <a:ln w="25560" cap="sq">
            <a:solidFill>
              <a:srgbClr val="B07E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b="1" dirty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БЕЗВОЗМЕЗДНЫЕ ПОСТУПЛЕНИЯ:</a:t>
            </a:r>
          </a:p>
          <a:p>
            <a:pPr algn="ctr" defTabSz="449263">
              <a:buClr>
                <a:srgbClr val="000000"/>
              </a:buClr>
              <a:buSzPct val="100000"/>
              <a:buFont typeface="Constantia" pitchFamily="18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дотации;</a:t>
            </a:r>
          </a:p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- субсидии;</a:t>
            </a:r>
          </a:p>
          <a:p>
            <a:pPr marL="285750" indent="-285750" algn="ctr" defTabSz="449263">
              <a:buSzPct val="100000"/>
              <a:buFontTx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 smtClean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иные </a:t>
            </a:r>
            <a:r>
              <a:rPr lang="ru-RU" sz="1400" dirty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межбюджетные </a:t>
            </a:r>
            <a:r>
              <a:rPr lang="ru-RU" sz="1400" dirty="0" smtClean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трансферты;</a:t>
            </a:r>
          </a:p>
          <a:p>
            <a:pPr algn="ctr" defTabSz="449263">
              <a:buSzPct val="100000"/>
              <a:buFontTx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 smtClean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 прочие </a:t>
            </a:r>
            <a:r>
              <a:rPr lang="ru-RU" sz="1400" dirty="0" smtClean="0">
                <a:solidFill>
                  <a:srgbClr val="000000"/>
                </a:solidFill>
                <a:latin typeface="Constantia" pitchFamily="18" charset="0"/>
                <a:ea typeface="Microsoft YaHei" pitchFamily="34" charset="-122"/>
              </a:rPr>
              <a:t>безвозмездные поступления.</a:t>
            </a:r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>
            <a:off x="6804025" y="1125538"/>
            <a:ext cx="539750" cy="646112"/>
          </a:xfrm>
          <a:prstGeom prst="downArrow">
            <a:avLst>
              <a:gd name="adj1" fmla="val 50000"/>
              <a:gd name="adj2" fmla="val 13312"/>
            </a:avLst>
          </a:prstGeom>
          <a:solidFill>
            <a:srgbClr val="FFF0C9"/>
          </a:solidFill>
          <a:ln w="25560" cap="sq">
            <a:solidFill>
              <a:srgbClr val="B07E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 rot="60000" flipH="1">
            <a:off x="4494933" y="1624357"/>
            <a:ext cx="482712" cy="3029937"/>
          </a:xfrm>
          <a:prstGeom prst="downArrow">
            <a:avLst>
              <a:gd name="adj1" fmla="val 50000"/>
              <a:gd name="adj2" fmla="val 111737"/>
            </a:avLst>
          </a:prstGeom>
          <a:solidFill>
            <a:srgbClr val="FFF0C9"/>
          </a:solidFill>
          <a:ln w="25560" cap="sq">
            <a:solidFill>
              <a:srgbClr val="B07E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250825" y="333375"/>
            <a:ext cx="8497888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680000"/>
                </a:solidFill>
                <a:ea typeface="Microsoft YaHei" pitchFamily="34" charset="-122"/>
              </a:rPr>
              <a:t>ИСТОЧНИКИ ДОХОДОВ БЮДЖЕТА </a:t>
            </a:r>
            <a:r>
              <a:rPr lang="ru-RU" sz="2400" b="1" dirty="0" smtClean="0">
                <a:solidFill>
                  <a:srgbClr val="680000"/>
                </a:solidFill>
                <a:ea typeface="Microsoft YaHei" pitchFamily="34" charset="-122"/>
              </a:rPr>
              <a:t>МУНИЦИПАЛЬНОГО ОБРАЗОВАНИЯ «ОНЕЖСКОЕ» В </a:t>
            </a:r>
            <a:r>
              <a:rPr lang="ru-RU" sz="2400" b="1" dirty="0" smtClean="0">
                <a:solidFill>
                  <a:srgbClr val="680000"/>
                </a:solidFill>
                <a:ea typeface="Microsoft YaHei" pitchFamily="34" charset="-122"/>
              </a:rPr>
              <a:t>2022 </a:t>
            </a:r>
            <a:r>
              <a:rPr lang="ru-RU" sz="2400" b="1" dirty="0" smtClean="0">
                <a:solidFill>
                  <a:srgbClr val="680000"/>
                </a:solidFill>
                <a:ea typeface="Microsoft YaHei" pitchFamily="34" charset="-122"/>
              </a:rPr>
              <a:t>ГОДУ</a:t>
            </a:r>
            <a:endParaRPr lang="ru-RU" sz="2400" b="1" dirty="0">
              <a:solidFill>
                <a:srgbClr val="680000"/>
              </a:solidFill>
              <a:ea typeface="Microsoft YaHei" pitchFamily="34" charset="-122"/>
            </a:endParaRPr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auto">
          <a:xfrm>
            <a:off x="1908175" y="1125538"/>
            <a:ext cx="503238" cy="647700"/>
          </a:xfrm>
          <a:prstGeom prst="downArrow">
            <a:avLst>
              <a:gd name="adj1" fmla="val 50000"/>
              <a:gd name="adj2" fmla="val 17792"/>
            </a:avLst>
          </a:prstGeom>
          <a:solidFill>
            <a:srgbClr val="FFF0C9"/>
          </a:solidFill>
          <a:ln w="25560" cap="sq">
            <a:solidFill>
              <a:srgbClr val="B07E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66788"/>
            <a:ext cx="9144000" cy="5891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468313" y="188913"/>
            <a:ext cx="8229600" cy="12842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Основные характеристики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бюджета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муниципального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образования «Онежское» за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2022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год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8643938" y="6446838"/>
            <a:ext cx="461962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 defTabSz="449263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C37D4DC-73CF-4ED7-97A6-2DE48231D284}" type="slidenum">
              <a:rPr lang="ru-RU" sz="1000">
                <a:solidFill>
                  <a:srgbClr val="262626"/>
                </a:solidFill>
                <a:ea typeface="Microsoft YaHei" pitchFamily="34" charset="-122"/>
              </a:rPr>
              <a:pPr algn="ctr" defTabSz="449263" eaLnBrk="0" hangingPunct="0"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</a:t>
            </a:fld>
            <a:endParaRPr lang="ru-RU" sz="1000">
              <a:solidFill>
                <a:srgbClr val="262626"/>
              </a:solidFill>
              <a:ea typeface="Microsoft YaHei" pitchFamily="34" charset="-122"/>
            </a:endParaRP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6076950" y="1677988"/>
            <a:ext cx="2176463" cy="2546350"/>
          </a:xfrm>
          <a:prstGeom prst="triangle">
            <a:avLst>
              <a:gd name="adj" fmla="val 51079"/>
            </a:avLst>
          </a:prstGeom>
          <a:solidFill>
            <a:srgbClr val="FFFFFF"/>
          </a:solidFill>
          <a:ln w="25560" cap="sq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6465888" y="1895475"/>
            <a:ext cx="1382712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defTabSz="449263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Доходы</a:t>
            </a:r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>
            <a:off x="868363" y="3587750"/>
            <a:ext cx="2106612" cy="2443163"/>
          </a:xfrm>
          <a:prstGeom prst="triangle">
            <a:avLst>
              <a:gd name="adj" fmla="val 48421"/>
            </a:avLst>
          </a:prstGeom>
          <a:solidFill>
            <a:srgbClr val="FFFFFF"/>
          </a:solidFill>
          <a:ln w="25560" cap="sq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1154113" y="3587750"/>
            <a:ext cx="151765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defTabSz="449263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Расходы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6076950" y="2417763"/>
            <a:ext cx="2091640" cy="34073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defTabSz="449263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512518,3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тыс</a:t>
            </a: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. рублей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828675" y="4056063"/>
            <a:ext cx="2091640" cy="34073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defTabSz="449263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514421,5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тыс</a:t>
            </a: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. рублей</a:t>
            </a:r>
          </a:p>
        </p:txBody>
      </p:sp>
      <p:pic>
        <p:nvPicPr>
          <p:cNvPr id="1639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4292600"/>
            <a:ext cx="836612" cy="1944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6396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" y="4508500"/>
            <a:ext cx="855663" cy="1703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6397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3713" y="4652963"/>
            <a:ext cx="911225" cy="157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6398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84438" y="4508500"/>
            <a:ext cx="792162" cy="172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6399" name="Picture 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025" y="3141663"/>
            <a:ext cx="647700" cy="1306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6400" name="Picture 1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11863" y="2924175"/>
            <a:ext cx="833437" cy="1531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6401" name="Picture 1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451725" y="2924175"/>
            <a:ext cx="776288" cy="1492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6402" name="Picture 1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508625" y="4730750"/>
            <a:ext cx="3311525" cy="2127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6403" name="Text Box 19"/>
          <p:cNvSpPr txBox="1">
            <a:spLocks noChangeArrowheads="1"/>
          </p:cNvSpPr>
          <p:nvPr/>
        </p:nvSpPr>
        <p:spPr bwMode="auto">
          <a:xfrm>
            <a:off x="6227763" y="4797425"/>
            <a:ext cx="2303462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defTabSz="449263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Дефицит </a:t>
            </a:r>
            <a:endParaRPr lang="ru-RU" sz="2000" b="1" dirty="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  <a:p>
            <a:pPr algn="ctr" defTabSz="449263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1903,2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тыс</a:t>
            </a: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. рублей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cs1658.vk.me/u12197766/30751622/x_be05c7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0858" y="194990"/>
            <a:ext cx="3384377" cy="27075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http://cs1658.vk.me/u12197766/30751622/x_6fed72c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043" y="7094"/>
            <a:ext cx="3464029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 descr="http://cs9530.vk.me/u12197766/30751622/x_aa8a5dc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4581128"/>
            <a:ext cx="3558758" cy="227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http://im0-tub-ru.yandex.net/i?id=127921585-13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7944" y="1412776"/>
            <a:ext cx="2096873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86" name="Picture 10" descr="http://im4-tub-ru.yandex.net/i?id=215836119-53-72&amp;n=21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76056" y="4535742"/>
            <a:ext cx="3096344" cy="2322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1049958" y="2909069"/>
            <a:ext cx="7690114" cy="1384994"/>
          </a:xfrm>
        </p:spPr>
        <p:txBody>
          <a:bodyPr rtlCol="0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>
                <a:cs typeface="Arial"/>
              </a:rPr>
              <a:t>Доходы</a:t>
            </a:r>
            <a:r>
              <a:rPr lang="ru-RU" sz="9600">
                <a:solidFill>
                  <a:srgbClr val="FFFFFF"/>
                </a:solidFill>
                <a:cs typeface="Arial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443198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chemeClr val="bg2"/>
                </a:solidFill>
                <a:latin typeface="+mn-lt"/>
                <a:cs typeface="Times New Roman" panose="02020603050405020304" pitchFamily="18" charset="0"/>
              </a:rPr>
              <a:t>Доходы</a:t>
            </a:r>
            <a:r>
              <a:rPr lang="ru-RU" sz="3200" b="1" dirty="0" smtClean="0">
                <a:solidFill>
                  <a:srgbClr val="251569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chemeClr val="bg2"/>
                </a:solidFill>
                <a:latin typeface="+mn-lt"/>
                <a:cs typeface="Times New Roman" panose="02020603050405020304" pitchFamily="18" charset="0"/>
              </a:rPr>
              <a:t>городского бюджета за </a:t>
            </a:r>
            <a:r>
              <a:rPr lang="ru-RU" sz="3200" b="1" dirty="0" smtClean="0">
                <a:solidFill>
                  <a:schemeClr val="bg2"/>
                </a:solidFill>
                <a:latin typeface="+mn-lt"/>
                <a:cs typeface="Times New Roman" panose="02020603050405020304" pitchFamily="18" charset="0"/>
              </a:rPr>
              <a:t>2022 </a:t>
            </a:r>
            <a:r>
              <a:rPr lang="ru-RU" sz="3200" b="1" dirty="0" smtClean="0">
                <a:solidFill>
                  <a:schemeClr val="bg2"/>
                </a:solidFill>
                <a:latin typeface="+mn-lt"/>
                <a:cs typeface="Times New Roman" panose="02020603050405020304" pitchFamily="18" charset="0"/>
              </a:rPr>
              <a:t>год</a:t>
            </a:r>
            <a:endParaRPr lang="ru-RU" sz="3200" b="1" dirty="0">
              <a:solidFill>
                <a:schemeClr val="bg2"/>
              </a:solidFill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6301093"/>
              </p:ext>
            </p:extLst>
          </p:nvPr>
        </p:nvGraphicFramePr>
        <p:xfrm>
          <a:off x="1042988" y="641350"/>
          <a:ext cx="7419975" cy="6249988"/>
        </p:xfrm>
        <a:graphic>
          <a:graphicData uri="http://schemas.openxmlformats.org/presentationml/2006/ole">
            <p:oleObj spid="_x0000_s14341" name="Диаграмма" r:id="rId3" imgW="11782379" imgH="9924918" progId="MSGraph.Chart.8">
              <p:embed followColorScheme="full"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 rot="16200000">
            <a:off x="-552628" y="4704294"/>
            <a:ext cx="1809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Млн. рублей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88916" y="3484525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559,2</a:t>
            </a:r>
            <a:endParaRPr lang="ru-RU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35796" y="284364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512,5</a:t>
            </a:r>
            <a:endParaRPr lang="ru-RU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71934" y="542926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52,4</a:t>
            </a:r>
            <a:endParaRPr lang="ru-RU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628" y="535782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54,2</a:t>
            </a:r>
            <a:endParaRPr lang="ru-RU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4208" y="3919373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506,8</a:t>
            </a:r>
            <a:endParaRPr lang="ru-RU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8304" y="421865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458,3</a:t>
            </a:r>
            <a:endParaRPr lang="ru-RU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85918" y="92867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91,6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% к плану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71934" y="4786322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103,4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%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к плану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9388" y="135729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90,4%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к плану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31365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886397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городской бюджет в </a:t>
            </a: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endParaRPr lang="ru-RU" sz="32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568292456"/>
              </p:ext>
            </p:extLst>
          </p:nvPr>
        </p:nvGraphicFramePr>
        <p:xfrm>
          <a:off x="-1357354" y="1000108"/>
          <a:ext cx="11215766" cy="6072230"/>
        </p:xfrm>
        <a:graphic>
          <a:graphicData uri="http://schemas.openxmlformats.org/presentationml/2006/ole">
            <p:oleObj spid="_x0000_s15365" name="Диаграмма" r:id="rId3" imgW="11782379" imgH="9344021" progId="MSGraph.Chart.8">
              <p:embed followColorScheme="full"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 rot="16200000">
            <a:off x="-250834" y="396555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7224" y="121442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90,4 </a:t>
            </a:r>
            <a:r>
              <a:rPr lang="ru-RU" b="1" dirty="0" smtClean="0">
                <a:solidFill>
                  <a:srgbClr val="002060"/>
                </a:solidFill>
              </a:rPr>
              <a:t>% к плану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43174" y="4714884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100,0 </a:t>
            </a:r>
            <a:r>
              <a:rPr lang="ru-RU" b="1" dirty="0" smtClean="0">
                <a:solidFill>
                  <a:srgbClr val="002060"/>
                </a:solidFill>
              </a:rPr>
              <a:t>% к плану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0562" y="24288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87,0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% к плану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14" name="Group 8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96664126"/>
              </p:ext>
            </p:extLst>
          </p:nvPr>
        </p:nvGraphicFramePr>
        <p:xfrm>
          <a:off x="0" y="5500702"/>
          <a:ext cx="9144001" cy="1160343"/>
        </p:xfrm>
        <a:graphic>
          <a:graphicData uri="http://schemas.openxmlformats.org/drawingml/2006/table">
            <a:tbl>
              <a:tblPr/>
              <a:tblGrid>
                <a:gridCol w="1531581"/>
                <a:gridCol w="1842222"/>
                <a:gridCol w="2047489"/>
                <a:gridCol w="1954422"/>
                <a:gridCol w="1768287"/>
              </a:tblGrid>
              <a:tr h="454157">
                <a:tc>
                  <a:txBody>
                    <a:bodyPr/>
                    <a:lstStyle/>
                    <a:p>
                      <a:pPr marL="0" marR="0" lvl="0" indent="0" algn="ctr" defTabSz="912813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DC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Всего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DC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Дотации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DC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Субсидии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DC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Иные межбюджетные трансферты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DCB8"/>
                    </a:solidFill>
                  </a:tcPr>
                </a:tc>
              </a:tr>
              <a:tr h="317005">
                <a:tc>
                  <a:txBody>
                    <a:bodyPr/>
                    <a:lstStyle/>
                    <a:p>
                      <a:pPr marL="0" marR="0" lvl="0" indent="0" algn="l" defTabSz="912813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Утверждено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DC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" charset="0"/>
                          <a:cs typeface="Arial" charset="0"/>
                        </a:rPr>
                        <a:t>506,8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DC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" charset="0"/>
                          <a:cs typeface="Arial" charset="0"/>
                        </a:rPr>
                        <a:t>5,9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DC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" charset="0"/>
                          <a:cs typeface="Arial" charset="0"/>
                        </a:rPr>
                        <a:t>350,1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DC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" charset="0"/>
                          <a:cs typeface="Arial" charset="0"/>
                        </a:rPr>
                        <a:t>150,8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DCB8"/>
                    </a:solidFill>
                  </a:tcPr>
                </a:tc>
              </a:tr>
              <a:tr h="389181">
                <a:tc>
                  <a:txBody>
                    <a:bodyPr/>
                    <a:lstStyle/>
                    <a:p>
                      <a:pPr marL="0" marR="0" lvl="0" indent="0" algn="l" defTabSz="912813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Исполнено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DC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" charset="0"/>
                          <a:cs typeface="Arial" charset="0"/>
                        </a:rPr>
                        <a:t>458,3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DC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" charset="0"/>
                          <a:cs typeface="Arial" charset="0"/>
                        </a:rPr>
                        <a:t>5,9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DC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" charset="0"/>
                          <a:cs typeface="Arial" charset="0"/>
                        </a:rPr>
                        <a:t>304,5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DC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" charset="0"/>
                          <a:cs typeface="Arial" charset="0"/>
                        </a:rPr>
                        <a:t>147,9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DCB8"/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643702" y="3786190"/>
            <a:ext cx="1827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98,1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% к плану</a:t>
            </a:r>
          </a:p>
        </p:txBody>
      </p:sp>
    </p:spTree>
    <p:extLst>
      <p:ext uri="{BB962C8B-B14F-4D97-AF65-F5344CB8AC3E}">
        <p14:creationId xmlns="" xmlns:p14="http://schemas.microsoft.com/office/powerpoint/2010/main" val="29995792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886397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городского бюджета за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47622645"/>
              </p:ext>
            </p:extLst>
          </p:nvPr>
        </p:nvGraphicFramePr>
        <p:xfrm>
          <a:off x="-1757224" y="1026530"/>
          <a:ext cx="12817424" cy="5474304"/>
        </p:xfrm>
        <a:graphic>
          <a:graphicData uri="http://schemas.openxmlformats.org/presentationml/2006/ole">
            <p:oleObj spid="_x0000_s16389" name="Диаграмма" r:id="rId3" imgW="6096075" imgH="4067089" progId="MSGraph.Chart.8">
              <p:embed followColorScheme="full"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 rot="16200000">
            <a:off x="-794261" y="346035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70454360"/>
              </p:ext>
            </p:extLst>
          </p:nvPr>
        </p:nvGraphicFramePr>
        <p:xfrm>
          <a:off x="-2" y="4725144"/>
          <a:ext cx="9144004" cy="20686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3128"/>
                <a:gridCol w="740447"/>
                <a:gridCol w="666403"/>
                <a:gridCol w="1036626"/>
                <a:gridCol w="1184716"/>
                <a:gridCol w="1036626"/>
                <a:gridCol w="1184716"/>
                <a:gridCol w="1110671"/>
                <a:gridCol w="1110671"/>
              </a:tblGrid>
              <a:tr h="1088081"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Акцизы по подакцизным товарам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 имущества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активов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9030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Утверждено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52,4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9030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54,2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30,8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57224" y="1214422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2"/>
                </a:solidFill>
              </a:rPr>
              <a:t>103,4</a:t>
            </a:r>
            <a:r>
              <a:rPr lang="ru-RU" sz="1200" b="1" dirty="0" smtClean="0">
                <a:solidFill>
                  <a:schemeClr val="bg2"/>
                </a:solidFill>
              </a:rPr>
              <a:t> </a:t>
            </a:r>
            <a:r>
              <a:rPr lang="ru-RU" sz="1200" b="1" dirty="0" smtClean="0">
                <a:solidFill>
                  <a:schemeClr val="bg2"/>
                </a:solidFill>
              </a:rPr>
              <a:t>% к плану</a:t>
            </a:r>
            <a:endParaRPr lang="ru-RU" sz="1200" b="1" dirty="0">
              <a:solidFill>
                <a:schemeClr val="bg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93522" y="2553871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2"/>
                </a:solidFill>
              </a:rPr>
              <a:t>102,6 </a:t>
            </a:r>
            <a:r>
              <a:rPr lang="ru-RU" sz="1200" b="1" dirty="0" smtClean="0">
                <a:solidFill>
                  <a:schemeClr val="bg2"/>
                </a:solidFill>
              </a:rPr>
              <a:t>% к плану</a:t>
            </a:r>
            <a:endParaRPr lang="ru-RU" sz="1200" b="1" dirty="0">
              <a:solidFill>
                <a:schemeClr val="bg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86050" y="3857628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2"/>
                </a:solidFill>
              </a:rPr>
              <a:t>106,4</a:t>
            </a:r>
            <a:r>
              <a:rPr lang="ru-RU" sz="1200" b="1" dirty="0" smtClean="0">
                <a:solidFill>
                  <a:schemeClr val="bg2"/>
                </a:solidFill>
              </a:rPr>
              <a:t> </a:t>
            </a:r>
            <a:r>
              <a:rPr lang="ru-RU" sz="1200" b="1" dirty="0" smtClean="0">
                <a:solidFill>
                  <a:schemeClr val="bg2"/>
                </a:solidFill>
              </a:rPr>
              <a:t>% к плану</a:t>
            </a:r>
            <a:endParaRPr lang="ru-RU" sz="1200" b="1" dirty="0">
              <a:solidFill>
                <a:schemeClr val="bg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57620" y="4071942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2"/>
                </a:solidFill>
              </a:rPr>
              <a:t>97,3</a:t>
            </a:r>
            <a:r>
              <a:rPr lang="ru-RU" sz="1200" b="1" dirty="0" smtClean="0">
                <a:solidFill>
                  <a:schemeClr val="bg2"/>
                </a:solidFill>
              </a:rPr>
              <a:t>% </a:t>
            </a:r>
            <a:r>
              <a:rPr lang="ru-RU" sz="1200" b="1" dirty="0" smtClean="0">
                <a:solidFill>
                  <a:schemeClr val="bg2"/>
                </a:solidFill>
              </a:rPr>
              <a:t>к плану</a:t>
            </a:r>
            <a:endParaRPr lang="ru-RU" sz="1200" b="1" dirty="0">
              <a:solidFill>
                <a:schemeClr val="bg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57752" y="3929066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2"/>
                </a:solidFill>
              </a:rPr>
              <a:t>95,2% </a:t>
            </a:r>
            <a:r>
              <a:rPr lang="ru-RU" sz="1200" b="1" dirty="0" smtClean="0">
                <a:solidFill>
                  <a:schemeClr val="bg2"/>
                </a:solidFill>
              </a:rPr>
              <a:t>к плану</a:t>
            </a:r>
            <a:endParaRPr lang="ru-RU" sz="1200" b="1" dirty="0">
              <a:solidFill>
                <a:schemeClr val="bg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92914" y="3732347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2"/>
                </a:solidFill>
              </a:rPr>
              <a:t>110,8</a:t>
            </a:r>
            <a:r>
              <a:rPr lang="ru-RU" sz="1200" b="1" dirty="0" smtClean="0">
                <a:solidFill>
                  <a:schemeClr val="bg2"/>
                </a:solidFill>
              </a:rPr>
              <a:t>% </a:t>
            </a:r>
            <a:r>
              <a:rPr lang="ru-RU" sz="1200" b="1" dirty="0" smtClean="0">
                <a:solidFill>
                  <a:schemeClr val="bg2"/>
                </a:solidFill>
              </a:rPr>
              <a:t>к плану</a:t>
            </a:r>
            <a:endParaRPr lang="ru-RU" sz="1200" b="1" dirty="0">
              <a:solidFill>
                <a:schemeClr val="bg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29454" y="4000504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2"/>
                </a:solidFill>
              </a:rPr>
              <a:t>121,0</a:t>
            </a:r>
            <a:r>
              <a:rPr lang="ru-RU" sz="1200" b="1" dirty="0" smtClean="0">
                <a:solidFill>
                  <a:schemeClr val="bg2"/>
                </a:solidFill>
              </a:rPr>
              <a:t>% </a:t>
            </a:r>
            <a:r>
              <a:rPr lang="ru-RU" sz="1200" b="1" dirty="0" smtClean="0">
                <a:solidFill>
                  <a:schemeClr val="bg2"/>
                </a:solidFill>
              </a:rPr>
              <a:t>к плану</a:t>
            </a:r>
            <a:endParaRPr lang="ru-RU" sz="1200" b="1" dirty="0">
              <a:solidFill>
                <a:schemeClr val="bg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22804" y="4214818"/>
            <a:ext cx="13127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200" b="1" dirty="0" smtClean="0">
                <a:solidFill>
                  <a:srgbClr val="050595"/>
                </a:solidFill>
              </a:rPr>
              <a:t>118,2% </a:t>
            </a:r>
            <a:r>
              <a:rPr lang="ru-RU" sz="1200" b="1" dirty="0">
                <a:solidFill>
                  <a:srgbClr val="050595"/>
                </a:solidFill>
              </a:rPr>
              <a:t>к плану</a:t>
            </a:r>
          </a:p>
        </p:txBody>
      </p:sp>
    </p:spTree>
    <p:extLst>
      <p:ext uri="{BB962C8B-B14F-4D97-AF65-F5344CB8AC3E}">
        <p14:creationId xmlns="" xmlns:p14="http://schemas.microsoft.com/office/powerpoint/2010/main" val="42112622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107996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городского бюджета за </a:t>
            </a:r>
            <a:r>
              <a:rPr lang="ru-RU" sz="4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4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40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242815539"/>
              </p:ext>
            </p:extLst>
          </p:nvPr>
        </p:nvGraphicFramePr>
        <p:xfrm>
          <a:off x="0" y="1340768"/>
          <a:ext cx="8892480" cy="5692066"/>
        </p:xfrm>
        <a:graphic>
          <a:graphicData uri="http://schemas.openxmlformats.org/presentationml/2006/ole">
            <p:oleObj spid="_x0000_s17413" name="Диаграмма" r:id="rId3" imgW="6096075" imgH="4067089" progId="MSGraph.Chart.8">
              <p:embed followColorScheme="full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7760727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0013" y="649288"/>
            <a:ext cx="538162" cy="476250"/>
          </a:xfr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cs typeface="Arial"/>
            </a:endParaRPr>
          </a:p>
        </p:txBody>
      </p:sp>
      <p:pic>
        <p:nvPicPr>
          <p:cNvPr id="35842" name="Picture 2" descr="http://fotki29.ru/images/8/onega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0"/>
            <a:ext cx="3361571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899592" y="2348880"/>
            <a:ext cx="7690114" cy="1384994"/>
          </a:xfrm>
        </p:spPr>
        <p:txBody>
          <a:bodyPr rtlCol="0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>
                <a:cs typeface="Arial"/>
              </a:rPr>
              <a:t>Расходы</a:t>
            </a:r>
          </a:p>
        </p:txBody>
      </p:sp>
      <p:pic>
        <p:nvPicPr>
          <p:cNvPr id="5" name="Picture 13" descr="http://cs4123.vk.me/u67230432/30751622/y_df262b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5" y="4509120"/>
            <a:ext cx="2784309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http://cs1434.vk.me/u12197766/30751622/x_a1e355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116632"/>
            <a:ext cx="2987824" cy="2240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4" descr="http://cs1658.vk.me/u12197766/30751622/x_beb6eef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548680"/>
            <a:ext cx="2520279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8" descr="http://cs1372.vk.me/u12197766/30751622/x_fe91f47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69768"/>
            <a:ext cx="2784309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0" descr="http://cs1658.vk.me/u12197766/30751622/x_fc07b77d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07704" y="3861048"/>
            <a:ext cx="3440157" cy="2752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6" descr="http://cs9530.vk.me/u12197766/30751622/x_63f1d8c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91096" y="4005064"/>
            <a:ext cx="2052904" cy="2731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87798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городского бюджета за </a:t>
            </a:r>
            <a:r>
              <a:rPr lang="ru-RU" sz="28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8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8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35351473"/>
              </p:ext>
            </p:extLst>
          </p:nvPr>
        </p:nvGraphicFramePr>
        <p:xfrm>
          <a:off x="-357222" y="500042"/>
          <a:ext cx="11898608" cy="5040560"/>
        </p:xfrm>
        <a:graphic>
          <a:graphicData uri="http://schemas.openxmlformats.org/presentationml/2006/ole">
            <p:oleObj spid="_x0000_s18436" name="Диаграмма" r:id="rId3" imgW="6096075" imgH="4067089" progId="MSGraph.Chart.8">
              <p:embed followColorScheme="full"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 rot="16200000">
            <a:off x="-571418" y="365983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Group 9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229338694"/>
              </p:ext>
            </p:extLst>
          </p:nvPr>
        </p:nvGraphicFramePr>
        <p:xfrm>
          <a:off x="0" y="4869160"/>
          <a:ext cx="9144002" cy="1844823"/>
        </p:xfrm>
        <a:graphic>
          <a:graphicData uri="http://schemas.openxmlformats.org/drawingml/2006/table">
            <a:tbl>
              <a:tblPr/>
              <a:tblGrid>
                <a:gridCol w="830114"/>
                <a:gridCol w="578370"/>
                <a:gridCol w="868353"/>
                <a:gridCol w="940053"/>
                <a:gridCol w="940053"/>
                <a:gridCol w="940053"/>
                <a:gridCol w="866760"/>
                <a:gridCol w="795062"/>
                <a:gridCol w="795061"/>
                <a:gridCol w="650070"/>
                <a:gridCol w="940053"/>
              </a:tblGrid>
              <a:tr h="106495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Всего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Общегосударственные вопросы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Национальная экономика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Жилищно-коммунальное хозяйство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Образование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Культура, кинематография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Социальная политика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Физическая культура и спорт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8404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Утверждено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565,6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4,2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0,1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31,2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489,5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1,1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37,7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0,7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0,7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0,4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9582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Исполнено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514,4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3,9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0,1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29,6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440,4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1,0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37,7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0,6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0,7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51569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0,4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51569"/>
                        </a:solidFill>
                        <a:effectLst/>
                        <a:latin typeface="Arial Cyr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67594" y="678394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2"/>
                </a:solidFill>
              </a:rPr>
              <a:t>91,0 </a:t>
            </a:r>
            <a:r>
              <a:rPr lang="ru-RU" sz="1200" b="1" dirty="0" smtClean="0">
                <a:solidFill>
                  <a:schemeClr val="bg2"/>
                </a:solidFill>
              </a:rPr>
              <a:t>% к плану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7664" y="4149080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2"/>
                </a:solidFill>
              </a:rPr>
              <a:t>91,9</a:t>
            </a:r>
            <a:r>
              <a:rPr lang="ru-RU" sz="1200" b="1" dirty="0" smtClean="0">
                <a:solidFill>
                  <a:schemeClr val="bg2"/>
                </a:solidFill>
              </a:rPr>
              <a:t>% </a:t>
            </a:r>
            <a:r>
              <a:rPr lang="ru-RU" sz="1200" b="1" dirty="0" smtClean="0">
                <a:solidFill>
                  <a:schemeClr val="bg2"/>
                </a:solidFill>
              </a:rPr>
              <a:t>к плану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3108" y="4357694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2"/>
                </a:solidFill>
              </a:rPr>
              <a:t>99,9</a:t>
            </a:r>
            <a:r>
              <a:rPr lang="ru-RU" sz="1200" b="1" dirty="0" smtClean="0">
                <a:solidFill>
                  <a:schemeClr val="bg2"/>
                </a:solidFill>
              </a:rPr>
              <a:t>% </a:t>
            </a:r>
            <a:r>
              <a:rPr lang="ru-RU" sz="1200" b="1" dirty="0" smtClean="0">
                <a:solidFill>
                  <a:schemeClr val="bg2"/>
                </a:solidFill>
              </a:rPr>
              <a:t>к плану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57620" y="1142984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2"/>
                </a:solidFill>
              </a:rPr>
              <a:t>90,0 </a:t>
            </a:r>
            <a:r>
              <a:rPr lang="ru-RU" sz="1200" b="1" dirty="0" smtClean="0">
                <a:solidFill>
                  <a:schemeClr val="bg2"/>
                </a:solidFill>
              </a:rPr>
              <a:t>% к плану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3240" y="4071942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2"/>
                </a:solidFill>
              </a:rPr>
              <a:t>95,0</a:t>
            </a:r>
            <a:r>
              <a:rPr lang="ru-RU" sz="1200" b="1" dirty="0" smtClean="0">
                <a:solidFill>
                  <a:schemeClr val="bg2"/>
                </a:solidFill>
              </a:rPr>
              <a:t> </a:t>
            </a:r>
            <a:r>
              <a:rPr lang="ru-RU" sz="1200" b="1" dirty="0" smtClean="0">
                <a:solidFill>
                  <a:schemeClr val="bg2"/>
                </a:solidFill>
              </a:rPr>
              <a:t>% к плану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57752" y="4357694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2"/>
                </a:solidFill>
              </a:rPr>
              <a:t>99,8</a:t>
            </a:r>
            <a:r>
              <a:rPr lang="ru-RU" sz="1200" b="1" dirty="0" smtClean="0">
                <a:solidFill>
                  <a:schemeClr val="bg2"/>
                </a:solidFill>
              </a:rPr>
              <a:t> </a:t>
            </a:r>
            <a:r>
              <a:rPr lang="ru-RU" sz="1200" b="1" dirty="0" smtClean="0">
                <a:solidFill>
                  <a:schemeClr val="bg2"/>
                </a:solidFill>
              </a:rPr>
              <a:t>% к плану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43570" y="4071942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2"/>
                </a:solidFill>
              </a:rPr>
              <a:t>100,0</a:t>
            </a:r>
            <a:r>
              <a:rPr lang="ru-RU" sz="1200" b="1" dirty="0" smtClean="0">
                <a:solidFill>
                  <a:schemeClr val="bg2"/>
                </a:solidFill>
              </a:rPr>
              <a:t>% к плану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00826" y="4429132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2"/>
                </a:solidFill>
              </a:rPr>
              <a:t>86,0 </a:t>
            </a:r>
            <a:r>
              <a:rPr lang="ru-RU" sz="1200" b="1" dirty="0" smtClean="0">
                <a:solidFill>
                  <a:schemeClr val="bg2"/>
                </a:solidFill>
              </a:rPr>
              <a:t>% к плану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15206" y="4143380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2"/>
                </a:solidFill>
              </a:rPr>
              <a:t>97,9</a:t>
            </a:r>
            <a:r>
              <a:rPr lang="ru-RU" sz="1200" b="1" dirty="0" smtClean="0">
                <a:solidFill>
                  <a:schemeClr val="bg2"/>
                </a:solidFill>
              </a:rPr>
              <a:t> </a:t>
            </a:r>
            <a:r>
              <a:rPr lang="ru-RU" sz="1200" b="1" dirty="0" smtClean="0">
                <a:solidFill>
                  <a:schemeClr val="bg2"/>
                </a:solidFill>
              </a:rPr>
              <a:t>% к плану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75848" y="4429132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2"/>
                </a:solidFill>
              </a:rPr>
              <a:t>99,6 </a:t>
            </a:r>
            <a:r>
              <a:rPr lang="ru-RU" sz="1200" b="1" dirty="0" smtClean="0">
                <a:solidFill>
                  <a:schemeClr val="bg2"/>
                </a:solidFill>
              </a:rPr>
              <a:t>% к плану</a:t>
            </a:r>
            <a:endParaRPr lang="ru-RU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24235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87798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городского бюджета за 2022 год</a:t>
            </a:r>
            <a:endParaRPr lang="ru-RU" sz="2800" b="1" dirty="0">
              <a:effectLst/>
            </a:endParaRPr>
          </a:p>
        </p:txBody>
      </p:sp>
      <p:graphicFrame>
        <p:nvGraphicFramePr>
          <p:cNvPr id="4" name="Содержимое 3"/>
          <p:cNvGraphicFramePr>
            <a:graphicFrameLocks noChangeAspect="1"/>
          </p:cNvGraphicFramePr>
          <p:nvPr>
            <p:ph idx="1"/>
          </p:nvPr>
        </p:nvGraphicFramePr>
        <p:xfrm>
          <a:off x="617538" y="719138"/>
          <a:ext cx="8050212" cy="6638925"/>
        </p:xfrm>
        <a:graphic>
          <a:graphicData uri="http://schemas.openxmlformats.org/presentationml/2006/ole">
            <p:oleObj spid="_x0000_s54274" name="Диаграмма" r:id="rId3" imgW="11791827" imgH="9724897" progId="MSGraph.Chart.8">
              <p:embed followColorScheme="full"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332399"/>
          </a:xfrm>
          <a:solidFill>
            <a:schemeClr val="tx2"/>
          </a:solidFill>
        </p:spPr>
        <p:txBody>
          <a:bodyPr/>
          <a:lstStyle/>
          <a:p>
            <a:pPr algn="ctr"/>
            <a:r>
              <a:rPr lang="ru-RU" alt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муниципальных программ городского бюджета за </a:t>
            </a:r>
            <a:r>
              <a:rPr lang="ru-RU" alt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alt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5410200"/>
          </a:xfrm>
          <a:solidFill>
            <a:srgbClr val="FFFF99"/>
          </a:solidFill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endParaRPr lang="ru-RU" altLang="ru-RU" sz="1900" b="1" smtClean="0">
              <a:latin typeface="Times New Roman" pitchFamily="16" charset="0"/>
            </a:endParaRPr>
          </a:p>
          <a:p>
            <a:pPr marL="609600" indent="-609600">
              <a:lnSpc>
                <a:spcPct val="90000"/>
              </a:lnSpc>
            </a:pPr>
            <a:endParaRPr lang="ru-RU" altLang="ru-RU" sz="2000" b="1" smtClean="0">
              <a:latin typeface="Times New Roman" pitchFamily="16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20647614"/>
              </p:ext>
            </p:extLst>
          </p:nvPr>
        </p:nvGraphicFramePr>
        <p:xfrm>
          <a:off x="1" y="451324"/>
          <a:ext cx="9143999" cy="6504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9336"/>
                <a:gridCol w="1224136"/>
                <a:gridCol w="1608888"/>
                <a:gridCol w="1331639"/>
              </a:tblGrid>
              <a:tr h="57276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  <a:endParaRPr lang="ru-RU" sz="1600" dirty="0">
                        <a:solidFill>
                          <a:schemeClr val="bg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>
                    <a:solidFill>
                      <a:srgbClr val="E6D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План, тыс. руб.</a:t>
                      </a:r>
                      <a:endParaRPr lang="ru-RU" sz="1600" dirty="0">
                        <a:solidFill>
                          <a:schemeClr val="bg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>
                    <a:solidFill>
                      <a:srgbClr val="E6D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Исполнение,</a:t>
                      </a:r>
                      <a:r>
                        <a:rPr lang="ru-RU" sz="160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 руб.</a:t>
                      </a:r>
                      <a:endParaRPr lang="ru-RU" sz="1600" dirty="0">
                        <a:solidFill>
                          <a:schemeClr val="bg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>
                    <a:solidFill>
                      <a:srgbClr val="E6D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  <a:endParaRPr lang="ru-RU" sz="1600" dirty="0">
                        <a:solidFill>
                          <a:schemeClr val="bg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>
                    <a:solidFill>
                      <a:srgbClr val="E6DCB8"/>
                    </a:solidFill>
                  </a:tcPr>
                </a:tc>
              </a:tr>
              <a:tr h="310342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культуры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туризма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37753,6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37753,6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</a:tr>
              <a:tr h="551144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от пожаров и чрезвычайных ситуаций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85,0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85,0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</a:tr>
              <a:tr h="476098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безопасности людей на водных объектах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29,9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</a:tr>
              <a:tr h="257036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жильем молодых семей 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653,4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558,2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85,4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</a:tr>
              <a:tr h="497838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Комплексное развитие системы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коммунальной инфраструктуры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2157,8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2117,7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98,1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</a:tr>
              <a:tr h="278776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Обустройство городских лесов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</a:tr>
              <a:tr h="278776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Уличное освещение 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7362,2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5163,0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70,1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</a:tr>
              <a:tr h="519578">
                <a:tc>
                  <a:txBody>
                    <a:bodyPr/>
                    <a:lstStyle/>
                    <a:p>
                      <a:pPr marL="609600" indent="-60960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Комплексное развитие транспортной </a:t>
                      </a:r>
                    </a:p>
                    <a:p>
                      <a:pPr marL="609600" indent="-60960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инфраструктуры 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31144,1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29602,0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95,0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</a:tr>
              <a:tr h="421292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Капитальный ремонт муниципального жилого фонда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5931,6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5550,9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93,6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</a:tr>
              <a:tr h="274238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жилищного строительства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315686,2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269814,2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85,5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</a:tr>
              <a:tr h="299016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спорта 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690,2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675,6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97,9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</a:tr>
              <a:tr h="323794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молодежной политики 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1686,4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1683,8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</a:tr>
              <a:tr h="288032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Формирование современной городской среды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149181,1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148676,1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</a:tr>
              <a:tr h="396842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Благоустройство территорий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8178,2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8131,5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99,4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1" marB="45711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06757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886397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251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непрограммных расходов городского бюджета за </a:t>
            </a:r>
            <a:r>
              <a:rPr lang="ru-RU" sz="3200" b="1" dirty="0" smtClean="0">
                <a:solidFill>
                  <a:srgbClr val="251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3200" b="1" dirty="0" smtClean="0">
                <a:solidFill>
                  <a:srgbClr val="251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3200" b="1" dirty="0">
              <a:solidFill>
                <a:srgbClr val="251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23414013"/>
              </p:ext>
            </p:extLst>
          </p:nvPr>
        </p:nvGraphicFramePr>
        <p:xfrm>
          <a:off x="214282" y="1285860"/>
          <a:ext cx="8572560" cy="5359400"/>
        </p:xfrm>
        <a:graphic>
          <a:graphicData uri="http://schemas.openxmlformats.org/presentationml/2006/ole">
            <p:oleObj spid="_x0000_s20484" name="Диаграмма" r:id="rId3" imgW="11782379" imgH="9591550" progId="MSGraph.Chart.8">
              <p:embed followColorScheme="full"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 flipH="1">
            <a:off x="1142976" y="5072074"/>
            <a:ext cx="107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251569"/>
                </a:solidFill>
              </a:rPr>
              <a:t>12,9</a:t>
            </a:r>
            <a:r>
              <a:rPr lang="ru-RU" b="1" dirty="0" smtClean="0">
                <a:solidFill>
                  <a:srgbClr val="251569"/>
                </a:solidFill>
              </a:rPr>
              <a:t>%</a:t>
            </a:r>
            <a:endParaRPr lang="ru-RU" b="1" dirty="0">
              <a:solidFill>
                <a:srgbClr val="25156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3108" y="571501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251569"/>
                </a:solidFill>
              </a:rPr>
              <a:t>0,6%</a:t>
            </a:r>
            <a:endParaRPr lang="ru-RU" b="1" dirty="0">
              <a:solidFill>
                <a:srgbClr val="25156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86050" y="557214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251569"/>
                </a:solidFill>
              </a:rPr>
              <a:t>4,2%</a:t>
            </a:r>
            <a:endParaRPr lang="ru-RU" b="1" dirty="0">
              <a:solidFill>
                <a:srgbClr val="251569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868" y="528638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251569"/>
                </a:solidFill>
              </a:rPr>
              <a:t>7,9</a:t>
            </a:r>
            <a:r>
              <a:rPr lang="ru-RU" b="1" dirty="0" smtClean="0">
                <a:solidFill>
                  <a:srgbClr val="251569"/>
                </a:solidFill>
              </a:rPr>
              <a:t>%</a:t>
            </a:r>
            <a:endParaRPr lang="ru-RU" b="1" dirty="0">
              <a:solidFill>
                <a:srgbClr val="25156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0562" y="200024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251569"/>
                </a:solidFill>
              </a:rPr>
              <a:t>74,4</a:t>
            </a:r>
            <a:r>
              <a:rPr lang="ru-RU" b="1" dirty="0" smtClean="0">
                <a:solidFill>
                  <a:srgbClr val="251569"/>
                </a:solidFill>
              </a:rPr>
              <a:t>%</a:t>
            </a:r>
            <a:endParaRPr lang="ru-RU" b="1" dirty="0">
              <a:solidFill>
                <a:srgbClr val="25156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3803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15888" y="225425"/>
            <a:ext cx="8831262" cy="839788"/>
            <a:chOff x="73" y="142"/>
            <a:chExt cx="5563" cy="529"/>
          </a:xfrm>
        </p:grpSpPr>
        <p:pic>
          <p:nvPicPr>
            <p:cNvPr id="3277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" y="142"/>
              <a:ext cx="5563" cy="52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2772" name="Text Box 4"/>
            <p:cNvSpPr txBox="1">
              <a:spLocks noChangeArrowheads="1"/>
            </p:cNvSpPr>
            <p:nvPr/>
          </p:nvSpPr>
          <p:spPr bwMode="auto">
            <a:xfrm>
              <a:off x="135" y="186"/>
              <a:ext cx="5443" cy="4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 defTabSz="449263" eaLnBrk="0" hangingPunct="0"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ru-RU" sz="2400" b="1">
                  <a:solidFill>
                    <a:srgbClr val="000000"/>
                  </a:solidFill>
                  <a:latin typeface="Constantia" pitchFamily="18" charset="0"/>
                  <a:ea typeface="Microsoft YaHei" pitchFamily="34" charset="-122"/>
                </a:rPr>
                <a:t>Контактная информация</a:t>
              </a:r>
            </a:p>
          </p:txBody>
        </p:sp>
      </p:grp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323850" y="1341438"/>
            <a:ext cx="8496300" cy="4054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defTabSz="449263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>
                <a:solidFill>
                  <a:srgbClr val="680000"/>
                </a:solidFill>
                <a:latin typeface="Calibri" pitchFamily="34" charset="0"/>
                <a:ea typeface="Microsoft YaHei" pitchFamily="34" charset="-122"/>
              </a:rPr>
              <a:t>«Бюджет для граждан» </a:t>
            </a:r>
          </a:p>
          <a:p>
            <a:pPr algn="ctr" defTabSz="449263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>
                <a:solidFill>
                  <a:srgbClr val="680000"/>
                </a:solidFill>
                <a:latin typeface="Calibri" pitchFamily="34" charset="0"/>
                <a:ea typeface="Microsoft YaHei" pitchFamily="34" charset="-122"/>
              </a:rPr>
              <a:t>подготовлен финансовым управлением администрации муниципального образования «Онежский муниципальный район»</a:t>
            </a:r>
          </a:p>
          <a:p>
            <a:pPr algn="ctr" defTabSz="449263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000" b="1">
              <a:solidFill>
                <a:srgbClr val="680000"/>
              </a:solidFill>
              <a:latin typeface="Calibri" pitchFamily="34" charset="0"/>
              <a:ea typeface="Microsoft YaHei" pitchFamily="34" charset="-122"/>
            </a:endParaRPr>
          </a:p>
          <a:p>
            <a:pPr algn="ctr" defTabSz="449263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>
                <a:solidFill>
                  <a:srgbClr val="680000"/>
                </a:solidFill>
                <a:latin typeface="Calibri" pitchFamily="34" charset="0"/>
                <a:ea typeface="Microsoft YaHei" pitchFamily="34" charset="-122"/>
              </a:rPr>
              <a:t>Финансовое управление администрации муниципального образования «Онежский муниципальный район»</a:t>
            </a:r>
          </a:p>
          <a:p>
            <a:pPr algn="ctr" defTabSz="449263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>
                <a:solidFill>
                  <a:srgbClr val="680000"/>
                </a:solidFill>
                <a:latin typeface="Calibri" pitchFamily="34" charset="0"/>
                <a:ea typeface="Microsoft YaHei" pitchFamily="34" charset="-122"/>
              </a:rPr>
              <a:t>находится по адресу:</a:t>
            </a:r>
          </a:p>
          <a:p>
            <a:pPr algn="ctr" defTabSz="449263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>
                <a:solidFill>
                  <a:srgbClr val="680000"/>
                </a:solidFill>
                <a:latin typeface="Calibri" pitchFamily="34" charset="0"/>
                <a:ea typeface="Microsoft YaHei" pitchFamily="34" charset="-122"/>
              </a:rPr>
              <a:t>ул. Шаревского, д. 6, г. Онега, Архангельская обл.,164840</a:t>
            </a:r>
          </a:p>
          <a:p>
            <a:pPr algn="ctr" defTabSz="449263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>
                <a:solidFill>
                  <a:srgbClr val="680000"/>
                </a:solidFill>
                <a:latin typeface="Calibri" pitchFamily="34" charset="0"/>
                <a:ea typeface="Microsoft YaHei" pitchFamily="34" charset="-122"/>
              </a:rPr>
              <a:t>Телефон: (81839)7-18-56, электронная почта: </a:t>
            </a:r>
            <a:r>
              <a:rPr lang="en-US" sz="2000" b="1">
                <a:solidFill>
                  <a:srgbClr val="680000"/>
                </a:solidFill>
                <a:latin typeface="Calibri" pitchFamily="34" charset="0"/>
                <a:ea typeface="Microsoft YaHei" pitchFamily="34" charset="-122"/>
              </a:rPr>
              <a:t>finupr@onegaland.ru</a:t>
            </a:r>
          </a:p>
          <a:p>
            <a:pPr algn="ctr" defTabSz="449263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b="1">
              <a:solidFill>
                <a:srgbClr val="680000"/>
              </a:solidFill>
              <a:latin typeface="Calibri" pitchFamily="34" charset="0"/>
              <a:ea typeface="Microsoft YaHei" pitchFamily="34" charset="-122"/>
            </a:endParaRPr>
          </a:p>
          <a:p>
            <a:pPr algn="ctr" defTabSz="449263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>
                <a:solidFill>
                  <a:srgbClr val="680000"/>
                </a:solidFill>
                <a:latin typeface="Calibri" pitchFamily="34" charset="0"/>
                <a:ea typeface="Microsoft YaHei" pitchFamily="34" charset="-122"/>
              </a:rPr>
              <a:t>Информацию о бюджете можно получить на официальном сайте Онежского района по адресу: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 rot="10800000" flipV="1">
            <a:off x="827088" y="5518150"/>
            <a:ext cx="7854950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defTabSz="449263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 u="sng">
                <a:solidFill>
                  <a:srgbClr val="680000"/>
                </a:solidFill>
                <a:latin typeface="Calibri" pitchFamily="34" charset="0"/>
                <a:ea typeface="Microsoft YaHei" pitchFamily="34" charset="-122"/>
              </a:rPr>
              <a:t>www.onegaland.ru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Blue Rays Segoe Template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1_Blue Rays Segoe Template</Template>
  <TotalTime>3219</TotalTime>
  <Words>961</Words>
  <Application>Microsoft Office PowerPoint</Application>
  <PresentationFormat>Экран (4:3)</PresentationFormat>
  <Paragraphs>249</Paragraphs>
  <Slides>16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1_Blue Rays Segoe Template</vt:lpstr>
      <vt:lpstr>Белый текст и шрифт Courier для слайдов с кодом</vt:lpstr>
      <vt:lpstr>Диаграмма Microsoft Graph</vt:lpstr>
      <vt:lpstr>Слайд 1</vt:lpstr>
      <vt:lpstr>ИСПОЛНЕНИЕ БЮДЖЕТА ГОРОДСКОГО ПОСЕЛЕНИЯ</vt:lpstr>
      <vt:lpstr>Слайд 3</vt:lpstr>
      <vt:lpstr>Слайд 4</vt:lpstr>
      <vt:lpstr>Слайд 5</vt:lpstr>
      <vt:lpstr>Слайд 6</vt:lpstr>
      <vt:lpstr>Доходы городского бюджета за 2022 год</vt:lpstr>
      <vt:lpstr>Безвозмездные поступления в городской бюджет в 2022 году</vt:lpstr>
      <vt:lpstr>Налоговые и неналоговые доходы городского бюджета за 2022 год</vt:lpstr>
      <vt:lpstr>Структура доходов городского бюджета за 2022 год</vt:lpstr>
      <vt:lpstr>Слайд 11</vt:lpstr>
      <vt:lpstr>Расходы городского бюджета за 2022 год</vt:lpstr>
      <vt:lpstr>Структура расходов городского бюджета за 2022 год</vt:lpstr>
      <vt:lpstr>Реализация муниципальных программ городского бюджета за 2022 год</vt:lpstr>
      <vt:lpstr>Структура непрограммных расходов городского бюджета за 2022 год</vt:lpstr>
      <vt:lpstr>Слайд 16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</dc:title>
  <dc:creator>User</dc:creator>
  <cp:lastModifiedBy>Екатерина О. Васьковская</cp:lastModifiedBy>
  <cp:revision>350</cp:revision>
  <dcterms:created xsi:type="dcterms:W3CDTF">2014-03-19T06:29:04Z</dcterms:created>
  <dcterms:modified xsi:type="dcterms:W3CDTF">2023-03-23T11:08:34Z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TC102867099990</vt:lpwstr>
  </property>
</Properties>
</file>